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1" r:id="rId2"/>
  </p:sldMasterIdLst>
  <p:notesMasterIdLst>
    <p:notesMasterId r:id="rId39"/>
  </p:notesMasterIdLst>
  <p:sldIdLst>
    <p:sldId id="256" r:id="rId3"/>
    <p:sldId id="295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0" r:id="rId16"/>
    <p:sldId id="269" r:id="rId17"/>
    <p:sldId id="270" r:id="rId18"/>
    <p:sldId id="271" r:id="rId19"/>
    <p:sldId id="272" r:id="rId20"/>
    <p:sldId id="273" r:id="rId21"/>
    <p:sldId id="276" r:id="rId22"/>
    <p:sldId id="297" r:id="rId23"/>
    <p:sldId id="274" r:id="rId24"/>
    <p:sldId id="287" r:id="rId25"/>
    <p:sldId id="288" r:id="rId26"/>
    <p:sldId id="278" r:id="rId27"/>
    <p:sldId id="280" r:id="rId28"/>
    <p:sldId id="281" r:id="rId29"/>
    <p:sldId id="293" r:id="rId30"/>
    <p:sldId id="294" r:id="rId31"/>
    <p:sldId id="292" r:id="rId32"/>
    <p:sldId id="279" r:id="rId33"/>
    <p:sldId id="284" r:id="rId34"/>
    <p:sldId id="289" r:id="rId35"/>
    <p:sldId id="291" r:id="rId36"/>
    <p:sldId id="298" r:id="rId37"/>
    <p:sldId id="29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84259" autoAdjust="0"/>
  </p:normalViewPr>
  <p:slideViewPr>
    <p:cSldViewPr snapToGrid="0">
      <p:cViewPr varScale="1">
        <p:scale>
          <a:sx n="93" d="100"/>
          <a:sy n="93" d="100"/>
        </p:scale>
        <p:origin x="1352" y="2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Users\nick\AppData\Local\Microsoft\Windows\Temporary%20Internet%20Files\Content.Outlook\VN2Z68KQ\WelfareIncome_B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sz="11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CA" sz="11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affordable housing commitments (non-profit &amp; co-op &amp; municipal): Estimates for 1996-2013 </a:t>
            </a:r>
          </a:p>
        </c:rich>
      </c:tx>
      <c:layout>
        <c:manualLayout>
          <c:xMode val="edge"/>
          <c:yMode val="edge"/>
          <c:x val="0.113550361178675"/>
          <c:y val="0.0350648476632729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6039315015693"/>
          <c:y val="0.207946863784884"/>
          <c:w val="0.714879828503113"/>
          <c:h val="0.423256708296078"/>
        </c:manualLayout>
      </c:layout>
      <c:lineChart>
        <c:grouping val="standard"/>
        <c:varyColors val="0"/>
        <c:ser>
          <c:idx val="6"/>
          <c:order val="0"/>
          <c:tx>
            <c:v>Total (estimated)</c:v>
          </c:tx>
          <c:spPr>
            <a:ln w="3175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cat>
            <c:numRef>
              <c:f>Data!$C$6:$T$6</c:f>
              <c:numCache>
                <c:formatCode>General</c:formatCode>
                <c:ptCount val="18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</c:numCache>
            </c:numRef>
          </c:cat>
          <c:val>
            <c:numRef>
              <c:f>Data!$C$16:$T$16</c:f>
              <c:numCache>
                <c:formatCode>#,##0</c:formatCode>
                <c:ptCount val="18"/>
                <c:pt idx="0">
                  <c:v>2400.0</c:v>
                </c:pt>
                <c:pt idx="1">
                  <c:v>3000.0</c:v>
                </c:pt>
                <c:pt idx="2">
                  <c:v>1400.0</c:v>
                </c:pt>
                <c:pt idx="3">
                  <c:v>2900.0</c:v>
                </c:pt>
                <c:pt idx="4">
                  <c:v>4900.0</c:v>
                </c:pt>
                <c:pt idx="5">
                  <c:v>5100.0</c:v>
                </c:pt>
                <c:pt idx="6">
                  <c:v>4400.0</c:v>
                </c:pt>
                <c:pt idx="7">
                  <c:v>7700.0</c:v>
                </c:pt>
                <c:pt idx="8">
                  <c:v>7300.0</c:v>
                </c:pt>
                <c:pt idx="9">
                  <c:v>8300.0</c:v>
                </c:pt>
                <c:pt idx="10">
                  <c:v>11500.0</c:v>
                </c:pt>
                <c:pt idx="11">
                  <c:v>9600.0</c:v>
                </c:pt>
                <c:pt idx="12">
                  <c:v>9000.0</c:v>
                </c:pt>
                <c:pt idx="13">
                  <c:v>10400.0</c:v>
                </c:pt>
                <c:pt idx="14">
                  <c:v>9100.0</c:v>
                </c:pt>
                <c:pt idx="15">
                  <c:v>6800.0</c:v>
                </c:pt>
                <c:pt idx="16">
                  <c:v>4800.0</c:v>
                </c:pt>
                <c:pt idx="17">
                  <c:v>5600.0</c:v>
                </c:pt>
              </c:numCache>
            </c:numRef>
          </c:val>
          <c:smooth val="1"/>
        </c:ser>
        <c:ser>
          <c:idx val="3"/>
          <c:order val="1"/>
          <c:tx>
            <c:strRef>
              <c:f>Data!$B$11</c:f>
              <c:strCache>
                <c:ptCount val="1"/>
                <c:pt idx="0">
                  <c:v>BC</c:v>
                </c:pt>
              </c:strCache>
            </c:strRef>
          </c:tx>
          <c:spPr>
            <a:ln w="2540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Data!$C$6:$T$6</c:f>
              <c:numCache>
                <c:formatCode>General</c:formatCode>
                <c:ptCount val="18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</c:numCache>
            </c:numRef>
          </c:cat>
          <c:val>
            <c:numRef>
              <c:f>Data!$C$11:$T$11</c:f>
              <c:numCache>
                <c:formatCode>#,##0</c:formatCode>
                <c:ptCount val="18"/>
                <c:pt idx="0">
                  <c:v>900.0</c:v>
                </c:pt>
                <c:pt idx="1">
                  <c:v>1300.0</c:v>
                </c:pt>
                <c:pt idx="2">
                  <c:v>700.0</c:v>
                </c:pt>
                <c:pt idx="3">
                  <c:v>900.0</c:v>
                </c:pt>
                <c:pt idx="4">
                  <c:v>1500.0</c:v>
                </c:pt>
                <c:pt idx="5">
                  <c:v>1900.0</c:v>
                </c:pt>
                <c:pt idx="6">
                  <c:v>1200.0</c:v>
                </c:pt>
                <c:pt idx="7">
                  <c:v>900.0</c:v>
                </c:pt>
                <c:pt idx="8">
                  <c:v>1500.0</c:v>
                </c:pt>
                <c:pt idx="9">
                  <c:v>1500.0</c:v>
                </c:pt>
                <c:pt idx="10">
                  <c:v>1500.0</c:v>
                </c:pt>
                <c:pt idx="11">
                  <c:v>1200.0</c:v>
                </c:pt>
                <c:pt idx="12">
                  <c:v>1500.0</c:v>
                </c:pt>
                <c:pt idx="13">
                  <c:v>1700.0</c:v>
                </c:pt>
                <c:pt idx="14">
                  <c:v>1900.0</c:v>
                </c:pt>
                <c:pt idx="15">
                  <c:v>900.0</c:v>
                </c:pt>
                <c:pt idx="16">
                  <c:v>1400.0</c:v>
                </c:pt>
                <c:pt idx="17">
                  <c:v>600.0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1798368"/>
        <c:axId val="1641800144"/>
      </c:lineChart>
      <c:catAx>
        <c:axId val="164179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41800144"/>
        <c:crosses val="autoZero"/>
        <c:auto val="1"/>
        <c:lblAlgn val="ctr"/>
        <c:lblOffset val="100"/>
        <c:noMultiLvlLbl val="0"/>
      </c:catAx>
      <c:valAx>
        <c:axId val="1641800144"/>
        <c:scaling>
          <c:orientation val="minMax"/>
          <c:max val="12000.0"/>
          <c:min val="0.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Housing units</a:t>
                </a:r>
              </a:p>
            </c:rich>
          </c:tx>
          <c:layout>
            <c:manualLayout>
              <c:xMode val="edge"/>
              <c:yMode val="edge"/>
              <c:x val="0.0284179137293702"/>
              <c:y val="0.30916116254698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41798368"/>
        <c:crosses val="autoZero"/>
        <c:crossBetween val="between"/>
        <c:majorUnit val="2000.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41872265966754"/>
          <c:y val="0.711767952082913"/>
          <c:w val="0.734870758956178"/>
          <c:h val="0.109965869650909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Total Welfare Income,</a:t>
            </a:r>
            <a:r>
              <a:rPr lang="en-CA" baseline="0"/>
              <a:t> Single Employable Person, BC (2015 $)</a:t>
            </a:r>
            <a:endParaRPr lang="en-CA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Sheet1!$A$3:$A$30</c:f>
              <c:numCache>
                <c:formatCode>General</c:formatCode>
                <c:ptCount val="28"/>
                <c:pt idx="0">
                  <c:v>1986.0</c:v>
                </c:pt>
                <c:pt idx="1">
                  <c:v>1989.0</c:v>
                </c:pt>
                <c:pt idx="2">
                  <c:v>1990.0</c:v>
                </c:pt>
                <c:pt idx="3">
                  <c:v>1991.0</c:v>
                </c:pt>
                <c:pt idx="4">
                  <c:v>1992.0</c:v>
                </c:pt>
                <c:pt idx="5">
                  <c:v>1993.0</c:v>
                </c:pt>
                <c:pt idx="6">
                  <c:v>1994.0</c:v>
                </c:pt>
                <c:pt idx="7">
                  <c:v>1995.0</c:v>
                </c:pt>
                <c:pt idx="8">
                  <c:v>1996.0</c:v>
                </c:pt>
                <c:pt idx="9">
                  <c:v>1997.0</c:v>
                </c:pt>
                <c:pt idx="10">
                  <c:v>1998.0</c:v>
                </c:pt>
                <c:pt idx="11">
                  <c:v>1999.0</c:v>
                </c:pt>
                <c:pt idx="12">
                  <c:v>2000.0</c:v>
                </c:pt>
                <c:pt idx="13">
                  <c:v>2001.0</c:v>
                </c:pt>
                <c:pt idx="14">
                  <c:v>2002.0</c:v>
                </c:pt>
                <c:pt idx="15">
                  <c:v>2003.0</c:v>
                </c:pt>
                <c:pt idx="16">
                  <c:v>2004.0</c:v>
                </c:pt>
                <c:pt idx="17">
                  <c:v>2005.0</c:v>
                </c:pt>
                <c:pt idx="18">
                  <c:v>2006.0</c:v>
                </c:pt>
                <c:pt idx="19">
                  <c:v>2007.0</c:v>
                </c:pt>
                <c:pt idx="20">
                  <c:v>2008.0</c:v>
                </c:pt>
                <c:pt idx="21">
                  <c:v>2009.0</c:v>
                </c:pt>
                <c:pt idx="22">
                  <c:v>2010.0</c:v>
                </c:pt>
                <c:pt idx="23">
                  <c:v>2011.0</c:v>
                </c:pt>
                <c:pt idx="24">
                  <c:v>2012.0</c:v>
                </c:pt>
                <c:pt idx="25">
                  <c:v>2013.0</c:v>
                </c:pt>
                <c:pt idx="26">
                  <c:v>2014.0</c:v>
                </c:pt>
                <c:pt idx="27">
                  <c:v>2015.0</c:v>
                </c:pt>
              </c:numCache>
            </c:numRef>
          </c:cat>
          <c:val>
            <c:numRef>
              <c:f>Sheet1!$B$3:$B$30</c:f>
              <c:numCache>
                <c:formatCode>"$"#,##0_);[Red]\("$"#,##0\)</c:formatCode>
                <c:ptCount val="28"/>
                <c:pt idx="0">
                  <c:v>8357.0</c:v>
                </c:pt>
                <c:pt idx="1">
                  <c:v>9288.0</c:v>
                </c:pt>
                <c:pt idx="2">
                  <c:v>9612.0</c:v>
                </c:pt>
                <c:pt idx="3">
                  <c:v>9220.0</c:v>
                </c:pt>
                <c:pt idx="4">
                  <c:v>9796.0</c:v>
                </c:pt>
                <c:pt idx="5">
                  <c:v>9819.0</c:v>
                </c:pt>
                <c:pt idx="6">
                  <c:v>10064.0</c:v>
                </c:pt>
                <c:pt idx="7">
                  <c:v>9879.0</c:v>
                </c:pt>
                <c:pt idx="8">
                  <c:v>9017.0</c:v>
                </c:pt>
                <c:pt idx="9">
                  <c:v>8864.0</c:v>
                </c:pt>
                <c:pt idx="10">
                  <c:v>8780.0</c:v>
                </c:pt>
                <c:pt idx="11">
                  <c:v>8628.0</c:v>
                </c:pt>
                <c:pt idx="12">
                  <c:v>8470.0</c:v>
                </c:pt>
                <c:pt idx="13">
                  <c:v>8355.0</c:v>
                </c:pt>
                <c:pt idx="14">
                  <c:v>8180.0</c:v>
                </c:pt>
                <c:pt idx="15">
                  <c:v>7940.0</c:v>
                </c:pt>
                <c:pt idx="16">
                  <c:v>7798.0</c:v>
                </c:pt>
                <c:pt idx="17">
                  <c:v>7637.0</c:v>
                </c:pt>
                <c:pt idx="18">
                  <c:v>7493.0</c:v>
                </c:pt>
                <c:pt idx="19">
                  <c:v>8359.0</c:v>
                </c:pt>
                <c:pt idx="20">
                  <c:v>8624.0</c:v>
                </c:pt>
                <c:pt idx="21">
                  <c:v>8610.0</c:v>
                </c:pt>
                <c:pt idx="22">
                  <c:v>8505.0</c:v>
                </c:pt>
                <c:pt idx="23">
                  <c:v>8392.0</c:v>
                </c:pt>
                <c:pt idx="24">
                  <c:v>8276.0</c:v>
                </c:pt>
                <c:pt idx="25">
                  <c:v>8109.0</c:v>
                </c:pt>
                <c:pt idx="26">
                  <c:v>7899.0</c:v>
                </c:pt>
                <c:pt idx="27">
                  <c:v>7816.0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743296"/>
        <c:axId val="1641674288"/>
      </c:barChart>
      <c:catAx>
        <c:axId val="164174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674288"/>
        <c:crosses val="autoZero"/>
        <c:auto val="1"/>
        <c:lblAlgn val="ctr"/>
        <c:lblOffset val="100"/>
        <c:noMultiLvlLbl val="0"/>
      </c:catAx>
      <c:valAx>
        <c:axId val="1641674288"/>
        <c:scaling>
          <c:orientation val="minMax"/>
          <c:max val="12000.0"/>
          <c:min val="6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74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0.07853</cdr:x>
      <cdr:y>0.82967</cdr:y>
    </cdr:from>
    <cdr:to>
      <cdr:x>0.97557</cdr:x>
      <cdr:y>0.9652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8602" y="4314824"/>
          <a:ext cx="4895874" cy="704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/>
            <a:t>Sources: Quebec, Alberta: data</a:t>
          </a:r>
          <a:r>
            <a:rPr lang="en-US" sz="900" baseline="0"/>
            <a:t> from annual reports; BC Housing data; Ontario: </a:t>
          </a:r>
          <a:r>
            <a:rPr lang="en-US" sz="900" baseline="0">
              <a:effectLst/>
              <a:latin typeface="+mn-lt"/>
              <a:ea typeface="+mn-ea"/>
              <a:cs typeface="+mn-cs"/>
            </a:rPr>
            <a:t>occasional  provincial data and GTA </a:t>
          </a:r>
          <a:r>
            <a:rPr lang="en-US" sz="900" baseline="0"/>
            <a:t>municipal project reports ; Other provinces &amp; territories estimated  on prorated population (</a:t>
          </a:r>
          <a:r>
            <a:rPr lang="en-US" sz="900" baseline="0">
              <a:effectLst/>
              <a:latin typeface="+mn-lt"/>
              <a:ea typeface="+mn-ea"/>
              <a:cs typeface="+mn-cs"/>
            </a:rPr>
            <a:t>20% of combined Ontario + Quebec + BC )</a:t>
          </a:r>
          <a:r>
            <a:rPr lang="en-US" sz="900" baseline="0"/>
            <a:t>; s. 95 on-reserve from CMHC, </a:t>
          </a:r>
          <a:r>
            <a:rPr lang="en-US" sz="900" i="1" baseline="0"/>
            <a:t>Canadian Housing Statistics</a:t>
          </a:r>
          <a:r>
            <a:rPr lang="en-US" sz="900" baseline="0"/>
            <a:t>.  Excludes assisted private rental (1/3 of Ont total AHP-IAH, 1/2 of Quebec LAQ).</a:t>
          </a:r>
          <a:endParaRPr lang="en-US" sz="9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F58E9-EF12-4B6A-8CB3-0D90D921F1A4}" type="datetimeFigureOut">
              <a:rPr lang="en-CA" smtClean="0"/>
              <a:t>2017-10-13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97136-95F5-4C68-A0F2-FCED19D91C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72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u="sng" dirty="0" smtClean="0"/>
              <a:t>Source</a:t>
            </a:r>
            <a:r>
              <a:rPr lang="en-CA" dirty="0" smtClean="0"/>
              <a:t>:  School of Public Policy (University of Calgary). </a:t>
            </a:r>
          </a:p>
          <a:p>
            <a:endParaRPr lang="en-CA" dirty="0" smtClean="0"/>
          </a:p>
          <a:p>
            <a:r>
              <a:rPr lang="en-CA" u="sng" dirty="0" smtClean="0"/>
              <a:t>Retrieved</a:t>
            </a:r>
            <a:r>
              <a:rPr lang="en-CA" u="sng" baseline="0" dirty="0" smtClean="0"/>
              <a:t> from</a:t>
            </a:r>
            <a:r>
              <a:rPr lang="en-CA" baseline="0" dirty="0" smtClean="0"/>
              <a:t>:  https://www.policyschool.ca/wp-content/uploads/2017/09/Social-Trends-Shelters-September-2017.pdf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97136-95F5-4C68-A0F2-FCED19D91C2D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8613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u="sng" dirty="0" smtClean="0"/>
              <a:t>Source</a:t>
            </a:r>
            <a:r>
              <a:rPr lang="en-CA" dirty="0" smtClean="0"/>
              <a:t>:</a:t>
            </a:r>
            <a:r>
              <a:rPr lang="en-CA" baseline="0" dirty="0" smtClean="0"/>
              <a:t>  Tweddle, A., Battle, K., &amp; </a:t>
            </a:r>
            <a:r>
              <a:rPr lang="en-CA" baseline="0" dirty="0" err="1" smtClean="0"/>
              <a:t>Torjman</a:t>
            </a:r>
            <a:r>
              <a:rPr lang="en-CA" baseline="0" dirty="0" smtClean="0"/>
              <a:t>, S. (2016).  Canada social report:  Welfare in Canada, 2015.  Retrieved from http://www.canadasocialreport.ca/WelfareInCanada/2015.pdf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97136-95F5-4C68-A0F2-FCED19D91C2D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142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u="sng" dirty="0" smtClean="0"/>
              <a:t>Notes</a:t>
            </a:r>
            <a:r>
              <a:rPr lang="en-CA" dirty="0" smtClean="0"/>
              <a:t>:  Increase in social assistance benefit levels in 2005 is</a:t>
            </a:r>
            <a:r>
              <a:rPr lang="en-CA" baseline="0" dirty="0" smtClean="0"/>
              <a:t> associated with improved food security for recipients.  </a:t>
            </a:r>
            <a:r>
              <a:rPr lang="en-CA" u="sng" baseline="0" dirty="0" smtClean="0"/>
              <a:t>Read more here</a:t>
            </a:r>
            <a:r>
              <a:rPr lang="en-CA" baseline="0" dirty="0" smtClean="0"/>
              <a:t>:  http://www.sciencedirect.com/science/article/pii/S0091743516303048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97136-95F5-4C68-A0F2-FCED19D91C2D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5220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Notes: A recent</a:t>
            </a:r>
            <a:r>
              <a:rPr lang="en-CA" baseline="0" dirty="0" smtClean="0"/>
              <a:t> report looking at HF in Vancouver found that, while Housing First works as a social work intervention, lack of affordable housing, landlord discrimination and inadequate income assistance all constrain it in the Metro Vancouver Region.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97136-95F5-4C68-A0F2-FCED19D91C2D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7006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Full article: http://www.nelsonstar.com/news/report-nelsons-rental-vacancy-rate-is-0-7-per-cent/.  The report itself can be found here: https://www.cmhc-schl.gc.ca/odpub/esub/64487/64487_2016_A01.pdf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97136-95F5-4C68-A0F2-FCED19D91C2D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5618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u="sng" dirty="0" smtClean="0"/>
              <a:t>Taken from</a:t>
            </a:r>
            <a:r>
              <a:rPr lang="en-CA" dirty="0" smtClean="0"/>
              <a:t>: http://calgaryhomeless.com/info/research-blog/ten-things-know-2017-federal-budget/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97136-95F5-4C68-A0F2-FCED19D91C2D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4319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u="sng" dirty="0" smtClean="0"/>
              <a:t>Taken from</a:t>
            </a:r>
            <a:r>
              <a:rPr lang="en-CA" dirty="0" smtClean="0"/>
              <a:t>: http://calgaryhomeless.com/info/research-blog/ten-things-know-2017-federal-budget/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97136-95F5-4C68-A0F2-FCED19D91C2D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4392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Read more: http://www.policynote.ca/budget-update-investments-a-positive-first-step-for-british-columbians/  and  https://www.nelsonstar.com/news/ndp-funds-2000-housing-units-for-homeless/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97136-95F5-4C68-A0F2-FCED19D91C2D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8360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Read more: http://vancouversun.com/news/politics/ndp-government-vows-to-boost-housing-affordability-but-no-renters-rebate   and   https://beta.theglobeandmail.com/news/british-columbia/bc-ndps-promised-renters-rebate-absent-from-first-budget/article36234521/?ref=http://www.theglobeandmail.com&amp;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97136-95F5-4C68-A0F2-FCED19D91C2D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944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u="sng" dirty="0" smtClean="0"/>
              <a:t>Read more</a:t>
            </a:r>
            <a:r>
              <a:rPr lang="en-CA" dirty="0" smtClean="0"/>
              <a:t>: https://www.nelsonstar.com/news/ndp-funds-2000-housing-units-for-homeless/ and  http://bcnpha.ca/news/globe-and-mail-bc-ndps-promised-renters-rebate-absent-from-first-budget/  and  http://bcnpha.ca/news/times-colonist-housing-for-homeless-among-social-commitments-from-ndp/ + http://www.policynote.ca/budget-update-investments-a-positive-first-step-for-british-columbians/?utm_source=feedburner&amp;utm_medium=feed&amp;utm_campaign=Feed%3A+CcpaPolicyNote+%28CCPA+Policy+Note%29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97136-95F5-4C68-A0F2-FCED19D91C2D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793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97136-95F5-4C68-A0F2-FCED19D91C2D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002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Notes:</a:t>
            </a:r>
            <a:r>
              <a:rPr lang="en-CA" baseline="0" dirty="0" smtClean="0"/>
              <a:t> Total annual income received by a ‘single employable’ household receiving social assistance jumped by more than 30% in 2009; and total annual income for a single adult receiving Assured Income for the Severely Handicapped increased by 30% between 2011 and 2013.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97136-95F5-4C68-A0F2-FCED19D91C2D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2122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u="sng" dirty="0">
                <a:latin typeface="Calibri" charset="0"/>
              </a:rPr>
              <a:t>Source</a:t>
            </a:r>
            <a:r>
              <a:rPr lang="en-US" dirty="0">
                <a:latin typeface="Calibri" charset="0"/>
              </a:rPr>
              <a:t>:  </a:t>
            </a:r>
            <a:r>
              <a:rPr lang="en-US" dirty="0" err="1">
                <a:latin typeface="Calibri" charset="0"/>
              </a:rPr>
              <a:t>Mendelson</a:t>
            </a:r>
            <a:r>
              <a:rPr lang="en-US" dirty="0">
                <a:latin typeface="Calibri" charset="0"/>
              </a:rPr>
              <a:t>, M. (2012). </a:t>
            </a:r>
            <a:r>
              <a:rPr lang="en-US" i="1" dirty="0">
                <a:latin typeface="Calibri" charset="0"/>
              </a:rPr>
              <a:t>Is Canada (still) a fiscal union?</a:t>
            </a:r>
            <a:r>
              <a:rPr lang="en-US" dirty="0">
                <a:latin typeface="Calibri" charset="0"/>
              </a:rPr>
              <a:t>  Retrieved from Caledon Institute of Social Policy website:  </a:t>
            </a:r>
            <a:r>
              <a:rPr lang="en-US" dirty="0" err="1">
                <a:latin typeface="Calibri" charset="0"/>
              </a:rPr>
              <a:t>www.caledoninst.org</a:t>
            </a:r>
            <a:r>
              <a:rPr lang="en-US" dirty="0">
                <a:latin typeface="Calibri" charset="0"/>
              </a:rPr>
              <a:t>/Publications/PDF/998ENG.pdf.  </a:t>
            </a:r>
          </a:p>
          <a:p>
            <a:endParaRPr lang="en-US" dirty="0">
              <a:latin typeface="Calibri" charset="0"/>
            </a:endParaRPr>
          </a:p>
          <a:p>
            <a:r>
              <a:rPr lang="en-US" u="sng" dirty="0">
                <a:latin typeface="Calibri" charset="0"/>
              </a:rPr>
              <a:t>Note</a:t>
            </a:r>
            <a:r>
              <a:rPr lang="en-US" dirty="0">
                <a:latin typeface="Calibri" charset="0"/>
              </a:rPr>
              <a:t>: The above image has been copied and pasted directly from page 2 of the report.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A8A66C-F40C-6D4F-B27F-290B5C8D809B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46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7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u="sng" dirty="0">
                <a:latin typeface="Calibri" charset="0"/>
              </a:rPr>
              <a:t>Source</a:t>
            </a:r>
            <a:r>
              <a:rPr lang="en-US" dirty="0">
                <a:latin typeface="Calibri" charset="0"/>
              </a:rPr>
              <a:t>:  Citizens for Public Justice. (2015).  </a:t>
            </a:r>
            <a:r>
              <a:rPr lang="en-US" i="1" dirty="0">
                <a:latin typeface="Calibri" charset="0"/>
              </a:rPr>
              <a:t>Taxes for the common good:  A public justice primer on taxation </a:t>
            </a:r>
            <a:r>
              <a:rPr lang="en-US" dirty="0">
                <a:latin typeface="Calibri" charset="0"/>
              </a:rPr>
              <a:t>(Fact Sheet Series).  Retrieved from Citizens for Public Justice website:  http://</a:t>
            </a:r>
            <a:r>
              <a:rPr lang="en-US" dirty="0" err="1">
                <a:latin typeface="Calibri" charset="0"/>
              </a:rPr>
              <a:t>www.cpj.ca</a:t>
            </a:r>
            <a:r>
              <a:rPr lang="en-US" dirty="0">
                <a:latin typeface="Calibri" charset="0"/>
              </a:rPr>
              <a:t>/sites/default/files/docs/files/Taxes-for-the-Common-Good-</a:t>
            </a:r>
            <a:r>
              <a:rPr lang="en-US" dirty="0" err="1" smtClean="0">
                <a:latin typeface="Calibri" charset="0"/>
              </a:rPr>
              <a:t>FINAL.pdf</a:t>
            </a:r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pPr rtl="0"/>
            <a:r>
              <a:rPr lang="en-US" u="sng" dirty="0" smtClean="0">
                <a:latin typeface="Calibri" charset="0"/>
              </a:rPr>
              <a:t>Note</a:t>
            </a:r>
            <a:r>
              <a:rPr lang="en-US" dirty="0" smtClean="0">
                <a:latin typeface="Calibri" charset="0"/>
              </a:rPr>
              <a:t>: “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data in the graph is OECD total revenue:  it includes all levels of government” (M.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Veall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personal communication</a:t>
            </a:r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September 15, 2015).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1CE03A-CB7F-2148-B861-B9747FF4B09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44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u="sng">
                <a:latin typeface="Calibri" charset="0"/>
              </a:rPr>
              <a:t>Source</a:t>
            </a:r>
            <a:r>
              <a:rPr lang="en-US">
                <a:latin typeface="Calibri" charset="0"/>
              </a:rPr>
              <a:t>:  Wellesley Institute. (2015, September 22). Access to housing – HEIA in the federal election. Retrieved from http://www.wellesleyinstitute.com/housing/access-to-housing-heia-in-the-federal-election/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2951AC-07B4-BC48-8260-14A396199A6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1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u="sng" dirty="0" smtClean="0"/>
              <a:t>Read more</a:t>
            </a:r>
            <a:r>
              <a:rPr lang="en-CA" dirty="0" smtClean="0"/>
              <a:t>: http://www.metrovancouver.org/services/regional-planning/homelessness/resources/Pages/default.aspx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97136-95F5-4C68-A0F2-FCED19D91C2D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4325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u="sng" dirty="0" smtClean="0"/>
              <a:t>Source</a:t>
            </a:r>
            <a:r>
              <a:rPr lang="en-CA" dirty="0" smtClean="0"/>
              <a:t>:  Suttor.,</a:t>
            </a:r>
            <a:r>
              <a:rPr lang="en-CA" baseline="0" dirty="0" smtClean="0"/>
              <a:t> G. (2016). Still renovating: A history of Canadian social housing policy.  Montreal:  McGill-Queen’s University Press.</a:t>
            </a:r>
          </a:p>
          <a:p>
            <a:r>
              <a:rPr lang="en-CA" u="sng" baseline="0" dirty="0" smtClean="0"/>
              <a:t>Note</a:t>
            </a:r>
            <a:r>
              <a:rPr lang="en-CA" baseline="0" dirty="0" smtClean="0"/>
              <a:t>: This is a modified version of Figure 7.1 from the book.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97136-95F5-4C68-A0F2-FCED19D91C2D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7081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u="sng" dirty="0" smtClean="0"/>
              <a:t>Source</a:t>
            </a:r>
            <a:r>
              <a:rPr lang="en-CA" dirty="0" smtClean="0"/>
              <a:t>:  Kneebone and White (2009).</a:t>
            </a:r>
            <a:r>
              <a:rPr lang="en-CA" baseline="0" dirty="0" smtClean="0"/>
              <a:t> Retrieved from: https://muse.jhu.edu/article/263110/pdf (see p. 28).</a:t>
            </a:r>
          </a:p>
          <a:p>
            <a:r>
              <a:rPr lang="en-CA" u="sng" baseline="0" dirty="0" smtClean="0"/>
              <a:t>Notes</a:t>
            </a:r>
            <a:r>
              <a:rPr lang="en-CA" baseline="0" dirty="0" smtClean="0"/>
              <a:t>:  Reforms brought in in April 2002 are discussed here: http://www.policyalternatives.ca/sites/default/files/uploads/publications/BC_Office_Pubs/bc_2006/denied_assistance.pdf</a:t>
            </a:r>
          </a:p>
          <a:p>
            <a:r>
              <a:rPr lang="en-CA" u="sng" baseline="0" dirty="0" smtClean="0"/>
              <a:t>Notes</a:t>
            </a:r>
            <a:r>
              <a:rPr lang="en-CA" baseline="0" dirty="0" smtClean="0"/>
              <a:t>:  Progressive reforms brought in in 2012 discussed here: http://www.policynote.ca/new-bc-welfare-rules-some-positive-steps-forward-and-couple-steps-back/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97136-95F5-4C68-A0F2-FCED19D91C2D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411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1229"/>
            <a:ext cx="9144000" cy="1988732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5100"/>
            <a:ext cx="9144000" cy="11127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A390-87C0-4249-BD50-0FD95E544244}" type="datetimeFigureOut">
              <a:rPr lang="en-CA" smtClean="0"/>
              <a:t>2017-10-13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63" y="416657"/>
            <a:ext cx="4347274" cy="88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4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A390-87C0-4249-BD50-0FD95E544244}" type="datetimeFigureOut">
              <a:rPr lang="en-CA" smtClean="0"/>
              <a:t>2017-10-13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888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A390-87C0-4249-BD50-0FD95E544244}" type="datetimeFigureOut">
              <a:rPr lang="en-CA" smtClean="0"/>
              <a:t>2017-10-13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045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A390-87C0-4249-BD50-0FD95E544244}" type="datetimeFigureOut">
              <a:rPr lang="en-CA" smtClean="0"/>
              <a:t>2017-10-13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764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1229"/>
            <a:ext cx="9144000" cy="1988733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5100"/>
            <a:ext cx="9144000" cy="11127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A390-87C0-4249-BD50-0FD95E544244}" type="datetimeFigureOut">
              <a:rPr lang="en-CA" smtClean="0"/>
              <a:t>2017-10-13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63" y="416657"/>
            <a:ext cx="4347274" cy="88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3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A390-87C0-4249-BD50-0FD95E544244}" type="datetimeFigureOut">
              <a:rPr lang="en-CA" smtClean="0"/>
              <a:t>2017-10-13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099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A390-87C0-4249-BD50-0FD95E544244}" type="datetimeFigureOut">
              <a:rPr lang="en-CA" smtClean="0"/>
              <a:t>2017-10-13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742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A390-87C0-4249-BD50-0FD95E544244}" type="datetimeFigureOut">
              <a:rPr lang="en-CA" smtClean="0"/>
              <a:t>2017-10-13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334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814889"/>
            <a:ext cx="12192000" cy="362074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645" y="-552074"/>
            <a:ext cx="5925602" cy="56711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40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67543"/>
            <a:ext cx="10515600" cy="4151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BA390-87C0-4249-BD50-0FD95E544244}" type="datetimeFigureOut">
              <a:rPr lang="en-CA" smtClean="0"/>
              <a:t>2017-10-13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98" y="6304819"/>
            <a:ext cx="2050774" cy="41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6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Gotham Medium" panose="02000604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814889"/>
            <a:ext cx="12192000" cy="36207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645" y="-552074"/>
            <a:ext cx="5925602" cy="56711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40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67543"/>
            <a:ext cx="10515600" cy="4151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BA390-87C0-4249-BD50-0FD95E544244}" type="datetimeFigureOut">
              <a:rPr lang="en-CA" smtClean="0"/>
              <a:t>2017-10-13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98" y="6304819"/>
            <a:ext cx="2050774" cy="41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4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Gotham Medium" panose="02000604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Homelessness in British Columbia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529" y="4105770"/>
            <a:ext cx="9635613" cy="1724759"/>
          </a:xfrm>
        </p:spPr>
        <p:txBody>
          <a:bodyPr>
            <a:normAutofit fontScale="85000" lnSpcReduction="20000"/>
          </a:bodyPr>
          <a:lstStyle/>
          <a:p>
            <a:r>
              <a:rPr lang="en-CA" b="1" dirty="0" smtClean="0"/>
              <a:t>By Nick Falvo, PhD</a:t>
            </a:r>
          </a:p>
          <a:p>
            <a:r>
              <a:rPr lang="en-CA" b="1" dirty="0" smtClean="0"/>
              <a:t>Director of Research and Data</a:t>
            </a:r>
          </a:p>
          <a:p>
            <a:r>
              <a:rPr lang="en-CA" b="1" dirty="0" smtClean="0"/>
              <a:t>Calgary Homeless Foundation</a:t>
            </a:r>
          </a:p>
          <a:p>
            <a:endParaRPr lang="en-CA" b="1" dirty="0"/>
          </a:p>
          <a:p>
            <a:r>
              <a:rPr lang="en-CA" b="1" dirty="0" smtClean="0"/>
              <a:t>October 11, 2017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2918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the decline in homelessness?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pPr marL="0" indent="0">
              <a:buNone/>
            </a:pPr>
            <a:r>
              <a:rPr lang="en-CA" b="1" dirty="0" smtClean="0"/>
              <a:t>1. Macroeconomics</a:t>
            </a:r>
          </a:p>
          <a:p>
            <a:endParaRPr lang="en-CA" dirty="0"/>
          </a:p>
          <a:p>
            <a:pPr lvl="1">
              <a:lnSpc>
                <a:spcPct val="150000"/>
              </a:lnSpc>
            </a:pPr>
            <a:r>
              <a:rPr lang="en-CA" dirty="0" smtClean="0"/>
              <a:t>Price of oil decreased</a:t>
            </a:r>
          </a:p>
          <a:p>
            <a:pPr lvl="1">
              <a:lnSpc>
                <a:spcPct val="150000"/>
              </a:lnSpc>
            </a:pPr>
            <a:r>
              <a:rPr lang="en-CA" dirty="0" smtClean="0"/>
              <a:t>This led to much out-migration by workers.</a:t>
            </a:r>
          </a:p>
          <a:p>
            <a:pPr lvl="1">
              <a:lnSpc>
                <a:spcPct val="150000"/>
              </a:lnSpc>
            </a:pPr>
            <a:r>
              <a:rPr lang="en-CA" dirty="0" smtClean="0"/>
              <a:t>This led to a higher vacancy rate.</a:t>
            </a:r>
          </a:p>
          <a:p>
            <a:pPr lvl="1">
              <a:lnSpc>
                <a:spcPct val="150000"/>
              </a:lnSpc>
            </a:pPr>
            <a:r>
              <a:rPr lang="en-CA" dirty="0" smtClean="0"/>
              <a:t>This made Calgary landlords more eager to rent units.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13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Why the decline in </a:t>
            </a:r>
            <a:r>
              <a:rPr lang="en-CA" dirty="0" smtClean="0"/>
              <a:t>homelessness (cont’d)?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b="1" dirty="0" smtClean="0"/>
          </a:p>
          <a:p>
            <a:pPr marL="0" indent="0">
              <a:buNone/>
            </a:pPr>
            <a:r>
              <a:rPr lang="en-CA" b="1" dirty="0" smtClean="0"/>
              <a:t>2</a:t>
            </a:r>
            <a:r>
              <a:rPr lang="en-CA" b="1" dirty="0"/>
              <a:t>. Public policy</a:t>
            </a:r>
          </a:p>
          <a:p>
            <a:endParaRPr lang="en-CA" dirty="0" smtClean="0"/>
          </a:p>
          <a:p>
            <a:pPr lvl="1"/>
            <a:r>
              <a:rPr lang="en-CA" dirty="0" smtClean="0"/>
              <a:t>Benefit </a:t>
            </a:r>
            <a:r>
              <a:rPr lang="en-CA" dirty="0"/>
              <a:t>levels for </a:t>
            </a:r>
            <a:r>
              <a:rPr lang="en-CA" dirty="0" err="1" smtClean="0"/>
              <a:t>soc.</a:t>
            </a:r>
            <a:r>
              <a:rPr lang="en-CA" dirty="0" smtClean="0"/>
              <a:t> </a:t>
            </a:r>
            <a:r>
              <a:rPr lang="en-CA" dirty="0"/>
              <a:t>assistance recipients have increased since 2008</a:t>
            </a:r>
            <a:r>
              <a:rPr lang="en-CA" dirty="0" smtClean="0"/>
              <a:t>.</a:t>
            </a:r>
          </a:p>
          <a:p>
            <a:pPr lvl="1"/>
            <a:endParaRPr lang="en-CA" dirty="0"/>
          </a:p>
          <a:p>
            <a:pPr lvl="1"/>
            <a:r>
              <a:rPr lang="en-CA" dirty="0" smtClean="0"/>
              <a:t>This has likely make it easier for marginally-housed people to hang on to their housing, and it has likely made it easier for persons experiencing homelessness to access the private rental market.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68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Why the decline in homelessness (cont’d)?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CA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CA" b="1" dirty="0" smtClean="0">
                <a:solidFill>
                  <a:prstClr val="black"/>
                </a:solidFill>
              </a:rPr>
              <a:t>3</a:t>
            </a:r>
            <a:r>
              <a:rPr lang="en-CA" b="1" dirty="0">
                <a:solidFill>
                  <a:prstClr val="black"/>
                </a:solidFill>
              </a:rPr>
              <a:t>. </a:t>
            </a:r>
            <a:r>
              <a:rPr lang="en-CA" b="1" dirty="0" smtClean="0">
                <a:solidFill>
                  <a:prstClr val="black"/>
                </a:solidFill>
              </a:rPr>
              <a:t>Local resources</a:t>
            </a:r>
          </a:p>
          <a:p>
            <a:pPr marL="0" lvl="0" indent="0">
              <a:buNone/>
            </a:pPr>
            <a:endParaRPr lang="en-CA" b="1" dirty="0" smtClean="0">
              <a:solidFill>
                <a:prstClr val="black"/>
              </a:solidFill>
            </a:endParaRPr>
          </a:p>
          <a:p>
            <a:pPr lvl="1"/>
            <a:r>
              <a:rPr lang="en-CA" dirty="0" smtClean="0">
                <a:solidFill>
                  <a:prstClr val="black"/>
                </a:solidFill>
              </a:rPr>
              <a:t>Since 2008</a:t>
            </a:r>
            <a:r>
              <a:rPr lang="en-CA" dirty="0">
                <a:solidFill>
                  <a:prstClr val="black"/>
                </a:solidFill>
              </a:rPr>
              <a:t>, </a:t>
            </a:r>
            <a:r>
              <a:rPr lang="en-CA" dirty="0" smtClean="0">
                <a:solidFill>
                  <a:prstClr val="black"/>
                </a:solidFill>
              </a:rPr>
              <a:t>progress </a:t>
            </a:r>
            <a:r>
              <a:rPr lang="en-CA" dirty="0">
                <a:solidFill>
                  <a:prstClr val="black"/>
                </a:solidFill>
              </a:rPr>
              <a:t>has been made at the community level </a:t>
            </a:r>
            <a:r>
              <a:rPr lang="en-CA" dirty="0" smtClean="0">
                <a:solidFill>
                  <a:prstClr val="black"/>
                </a:solidFill>
              </a:rPr>
              <a:t>in YYC.</a:t>
            </a:r>
          </a:p>
          <a:p>
            <a:pPr lvl="1"/>
            <a:endParaRPr lang="en-CA" dirty="0">
              <a:solidFill>
                <a:prstClr val="black"/>
              </a:solidFill>
            </a:endParaRPr>
          </a:p>
          <a:p>
            <a:pPr lvl="1"/>
            <a:r>
              <a:rPr lang="en-CA" dirty="0" smtClean="0">
                <a:solidFill>
                  <a:prstClr val="black"/>
                </a:solidFill>
              </a:rPr>
              <a:t>This relates to how we triage, how we monitor performance of local non-profits, and what we decide to fund and not fund each year.</a:t>
            </a:r>
            <a:endParaRPr lang="en-CA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CA" b="1" dirty="0" smtClean="0">
                <a:solidFill>
                  <a:prstClr val="black"/>
                </a:solidFill>
              </a:rPr>
              <a:t> </a:t>
            </a:r>
            <a:endParaRPr lang="en-CA" b="1" dirty="0">
              <a:solidFill>
                <a:prstClr val="black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20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Key ‘take away’ from Calgary’s experience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Don’t attribute rise and fall in homelessness to one factor.</a:t>
            </a:r>
          </a:p>
          <a:p>
            <a:endParaRPr lang="en-CA" dirty="0"/>
          </a:p>
          <a:p>
            <a:r>
              <a:rPr lang="en-CA" dirty="0" smtClean="0"/>
              <a:t>Rather, think of fluctuations in a three-pronged way.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01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Let’s talk about the </a:t>
            </a:r>
            <a:r>
              <a:rPr lang="en-CA" dirty="0" smtClean="0"/>
              <a:t>federal situation over the past several decades…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7428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347472"/>
            <a:ext cx="726757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Falvo &amp; Otogwu:  Public Policy &amp; Homelessness, Jan '17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35E87CCE-2278-644A-86E5-E01957190B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2" y="571982"/>
            <a:ext cx="7712075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Falvo &amp; Otogwu:  Public Policy &amp; Homelessness, Jan '17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35E87CCE-2278-644A-86E5-E01957190B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1562100"/>
            <a:ext cx="62103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Falvo &amp; Otogwu:  Public Policy &amp; Homelessness, Jan '17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35E87CCE-2278-644A-86E5-E01957190B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31" y="288629"/>
            <a:ext cx="97536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Let’s talk about the situation in BC over the past several decades…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19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Contributors to homelessness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Federal and BC policy contexts over past decades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Recent developments federal and at provincial level in BC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‘Take away’ messages.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1813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Rising homelessness in Vancouver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26" y="1373981"/>
            <a:ext cx="6634716" cy="419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283612567"/>
              </p:ext>
            </p:extLst>
          </p:nvPr>
        </p:nvGraphicFramePr>
        <p:xfrm>
          <a:off x="3199130" y="302895"/>
          <a:ext cx="5679440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6443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Social assistance reforms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Some brought in 1996; others in 2002 and 2003.</a:t>
            </a:r>
          </a:p>
          <a:p>
            <a:r>
              <a:rPr lang="en-CA" dirty="0" smtClean="0"/>
              <a:t>Lower benefit levels</a:t>
            </a:r>
          </a:p>
          <a:p>
            <a:r>
              <a:rPr lang="en-CA" dirty="0" smtClean="0"/>
              <a:t>A reduction in asset exemption limits</a:t>
            </a:r>
          </a:p>
          <a:p>
            <a:r>
              <a:rPr lang="en-CA" dirty="0" smtClean="0"/>
              <a:t>Stricter eligibility requirements</a:t>
            </a:r>
          </a:p>
          <a:p>
            <a:r>
              <a:rPr lang="en-CA" dirty="0" smtClean="0"/>
              <a:t>Proof of job search required</a:t>
            </a:r>
          </a:p>
          <a:p>
            <a:r>
              <a:rPr lang="en-CA" dirty="0" smtClean="0"/>
              <a:t>Cheque line ups (as opposed to mail)</a:t>
            </a:r>
          </a:p>
          <a:p>
            <a:r>
              <a:rPr lang="en-CA" dirty="0" smtClean="0"/>
              <a:t>More fraud detection</a:t>
            </a:r>
          </a:p>
          <a:p>
            <a:r>
              <a:rPr lang="en-CA" dirty="0" smtClean="0"/>
              <a:t>However, progressive reforms brought in in 2012.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58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59315"/>
              </p:ext>
            </p:extLst>
          </p:nvPr>
        </p:nvGraphicFramePr>
        <p:xfrm>
          <a:off x="2194560" y="720090"/>
          <a:ext cx="7818120" cy="4777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23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24" y="1352550"/>
            <a:ext cx="10662752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704" y="856028"/>
            <a:ext cx="8602579" cy="47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10" y="231858"/>
            <a:ext cx="71437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Recent f</a:t>
            </a:r>
            <a:r>
              <a:rPr lang="en-CA" dirty="0" smtClean="0"/>
              <a:t>ederal </a:t>
            </a:r>
            <a:r>
              <a:rPr lang="en-CA" dirty="0"/>
              <a:t>d</a:t>
            </a:r>
            <a:r>
              <a:rPr lang="en-CA" dirty="0" smtClean="0"/>
              <a:t>evelopments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/>
              <a:t>2017 federal budget was most important federal budget for housing since 1993.</a:t>
            </a:r>
          </a:p>
          <a:p>
            <a:endParaRPr lang="en-CA" dirty="0" smtClean="0"/>
          </a:p>
          <a:p>
            <a:r>
              <a:rPr lang="en-CA" dirty="0" smtClean="0"/>
              <a:t>It promised a lot of housing and homelessness funding…but over an 11-year horizon.</a:t>
            </a:r>
          </a:p>
        </p:txBody>
      </p:sp>
    </p:spTree>
    <p:extLst>
      <p:ext uri="{BB962C8B-B14F-4D97-AF65-F5344CB8AC3E}">
        <p14:creationId xmlns:p14="http://schemas.microsoft.com/office/powerpoint/2010/main" val="31868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710" y="470535"/>
            <a:ext cx="91440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78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py of HPS Funding Data Comparison-v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56" y="457200"/>
            <a:ext cx="8566801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5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1042987"/>
            <a:ext cx="104584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Recent </a:t>
            </a:r>
            <a:r>
              <a:rPr lang="en-CA" dirty="0" smtClean="0"/>
              <a:t>federal </a:t>
            </a:r>
            <a:r>
              <a:rPr lang="en-CA" dirty="0"/>
              <a:t>d</a:t>
            </a:r>
            <a:r>
              <a:rPr lang="en-CA" dirty="0" smtClean="0"/>
              <a:t>evelopments (cont’d)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/>
              <a:t>Lots of recent talk federally re: a national housing benefit.</a:t>
            </a:r>
          </a:p>
          <a:p>
            <a:endParaRPr lang="en-CA" dirty="0"/>
          </a:p>
          <a:p>
            <a:r>
              <a:rPr lang="en-CA" dirty="0" smtClean="0"/>
              <a:t>This likely won’t see the light of day for another three years (so no immediate impact on the ground).</a:t>
            </a:r>
          </a:p>
          <a:p>
            <a:endParaRPr lang="en-CA" dirty="0"/>
          </a:p>
          <a:p>
            <a:r>
              <a:rPr lang="en-CA" dirty="0" smtClean="0"/>
              <a:t>The rumour is that savings from expiring operating agreements for social housing will be reinvested into this type of benefit.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5790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Recent Developments in BC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New tax bracket created for </a:t>
            </a:r>
            <a:r>
              <a:rPr lang="en-CA" dirty="0" err="1" smtClean="0"/>
              <a:t>ppl</a:t>
            </a:r>
            <a:r>
              <a:rPr lang="en-CA" dirty="0" smtClean="0"/>
              <a:t> who earn more than $150K/yr.</a:t>
            </a:r>
          </a:p>
          <a:p>
            <a:endParaRPr lang="en-CA" dirty="0" smtClean="0"/>
          </a:p>
          <a:p>
            <a:r>
              <a:rPr lang="en-CA" dirty="0" smtClean="0"/>
              <a:t>Increase in corporate tax rate.</a:t>
            </a:r>
          </a:p>
          <a:p>
            <a:endParaRPr lang="en-CA" dirty="0" smtClean="0"/>
          </a:p>
          <a:p>
            <a:r>
              <a:rPr lang="en-CA" dirty="0" smtClean="0"/>
              <a:t>$100/month increase in social assistance (effective Oct. 2017).</a:t>
            </a:r>
          </a:p>
          <a:p>
            <a:endParaRPr lang="en-CA" dirty="0" smtClean="0"/>
          </a:p>
          <a:p>
            <a:r>
              <a:rPr lang="en-CA" dirty="0" smtClean="0"/>
              <a:t>Promise of housing strategy, w some housing </a:t>
            </a:r>
            <a:r>
              <a:rPr lang="en-CA" dirty="0"/>
              <a:t>&amp;</a:t>
            </a:r>
            <a:r>
              <a:rPr lang="en-CA" dirty="0" smtClean="0"/>
              <a:t> homelessness funding already committed (including funding for modular units).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37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Recent Developments in </a:t>
            </a:r>
            <a:r>
              <a:rPr lang="en-CA" dirty="0" smtClean="0"/>
              <a:t>BC (cont’d)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44" y="1566863"/>
            <a:ext cx="6047912" cy="4152900"/>
          </a:xfrm>
        </p:spPr>
      </p:pic>
    </p:spTree>
    <p:extLst>
      <p:ext uri="{BB962C8B-B14F-4D97-AF65-F5344CB8AC3E}">
        <p14:creationId xmlns:p14="http://schemas.microsoft.com/office/powerpoint/2010/main" val="33456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Recent Developments in BC (cont’d)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Budget includes $291M over two years to build 2,000 modular housing units for homeless people, along w $172M to operate them (with 24/7 support).</a:t>
            </a:r>
          </a:p>
          <a:p>
            <a:endParaRPr lang="en-CA" dirty="0"/>
          </a:p>
          <a:p>
            <a:r>
              <a:rPr lang="en-CA" dirty="0" smtClean="0"/>
              <a:t>Another $208M for construction of 1,700 new rental units to be operated by non-profit organizations.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45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‘Take home’ messages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Try to take a three-pronged view of homelessness; a lot of factors determine numbers.</a:t>
            </a:r>
          </a:p>
          <a:p>
            <a:endParaRPr lang="en-CA" dirty="0"/>
          </a:p>
          <a:p>
            <a:r>
              <a:rPr lang="en-CA" dirty="0" smtClean="0"/>
              <a:t>Good things happening at both federal &amp; provincial level in BC.</a:t>
            </a:r>
          </a:p>
          <a:p>
            <a:endParaRPr lang="en-CA" dirty="0"/>
          </a:p>
          <a:p>
            <a:r>
              <a:rPr lang="en-CA" dirty="0" smtClean="0"/>
              <a:t>Watch for interaction of national housing benefit with provincial programs (including a provincial renters’ rebate).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0182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Acknowledgement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I wish to thank Ann Harvey for assistance with this presentation.</a:t>
            </a:r>
          </a:p>
          <a:p>
            <a:endParaRPr lang="en-CA" dirty="0"/>
          </a:p>
          <a:p>
            <a:r>
              <a:rPr lang="en-CA" dirty="0" smtClean="0"/>
              <a:t>I also wish to thank my colleague, Chidom Otogwu.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5355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Author contact info:</a:t>
            </a:r>
          </a:p>
          <a:p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Nick Falvo</a:t>
            </a:r>
          </a:p>
          <a:p>
            <a:pPr marL="0" indent="0" algn="ctr">
              <a:buNone/>
            </a:pPr>
            <a:r>
              <a:rPr lang="en-CA" dirty="0" smtClean="0"/>
              <a:t>nick@calgaryhomeless.com</a:t>
            </a:r>
          </a:p>
        </p:txBody>
      </p:sp>
    </p:spTree>
    <p:extLst>
      <p:ext uri="{BB962C8B-B14F-4D97-AF65-F5344CB8AC3E}">
        <p14:creationId xmlns:p14="http://schemas.microsoft.com/office/powerpoint/2010/main" val="27362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Three major contributors to the size of a city’s homeless pop.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CA" dirty="0" smtClean="0"/>
          </a:p>
          <a:p>
            <a:pPr marL="514350" indent="-514350">
              <a:buAutoNum type="arabicPeriod"/>
            </a:pPr>
            <a:r>
              <a:rPr lang="en-CA" b="1" dirty="0" smtClean="0"/>
              <a:t>Macroeconomics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e.g., price of oil, performance of US economy, 	international financial crisis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Local officials have little control over these, but 	understanding their impact on homelessness is 	important</a:t>
            </a:r>
          </a:p>
        </p:txBody>
      </p:sp>
    </p:spTree>
    <p:extLst>
      <p:ext uri="{BB962C8B-B14F-4D97-AF65-F5344CB8AC3E}">
        <p14:creationId xmlns:p14="http://schemas.microsoft.com/office/powerpoint/2010/main" val="26019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Three major contributors to the size of a city’s homeless pop</a:t>
            </a:r>
            <a:r>
              <a:rPr lang="en-CA" dirty="0" smtClean="0"/>
              <a:t>. (cont’d)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b="1" dirty="0" smtClean="0"/>
              <a:t>2. Public policy</a:t>
            </a:r>
          </a:p>
          <a:p>
            <a:pPr marL="0" indent="0">
              <a:buNone/>
            </a:pPr>
            <a:r>
              <a:rPr lang="en-CA" b="1" dirty="0" smtClean="0"/>
              <a:t> 	</a:t>
            </a:r>
            <a:r>
              <a:rPr lang="en-CA" dirty="0" smtClean="0"/>
              <a:t>e.g., budgetary commitments to housing &amp; homelessness, 	social assistance benefit levels.</a:t>
            </a:r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CA" b="1" dirty="0" smtClean="0"/>
              <a:t>	</a:t>
            </a:r>
            <a:r>
              <a:rPr lang="en-CA" dirty="0" smtClean="0"/>
              <a:t>Local officials don’t determine these, but they can 	advocate for changes.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47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Three major contributors to the size of a city’s homeless pop.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dirty="0" smtClean="0"/>
          </a:p>
          <a:p>
            <a:pPr marL="0" indent="0">
              <a:buNone/>
            </a:pPr>
            <a:r>
              <a:rPr lang="en-CA" b="1" dirty="0" smtClean="0"/>
              <a:t>3. Local resources 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e.g., which subgroups get targeted for supportive 	housing; what % of local resources go to supportive 	housing vs. shelters; management of contracts with local 	non-profits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	Local officials may have a considerable amount of 	influence on all of the above (though this depends on 	province/territory).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38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Let’s briefly consider the case of Calgary…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03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968" y="538662"/>
            <a:ext cx="7403690" cy="50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46" y="550606"/>
            <a:ext cx="6305143" cy="50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CH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1BB"/>
      </a:accent1>
      <a:accent2>
        <a:srgbClr val="D23F4D"/>
      </a:accent2>
      <a:accent3>
        <a:srgbClr val="609C3C"/>
      </a:accent3>
      <a:accent4>
        <a:srgbClr val="F89B33"/>
      </a:accent4>
      <a:accent5>
        <a:srgbClr val="993F97"/>
      </a:accent5>
      <a:accent6>
        <a:srgbClr val="F37022"/>
      </a:accent6>
      <a:hlink>
        <a:srgbClr val="0563C1"/>
      </a:hlink>
      <a:folHlink>
        <a:srgbClr val="954F72"/>
      </a:folHlink>
    </a:clrScheme>
    <a:fontScheme name="CHF Medium">
      <a:majorFont>
        <a:latin typeface="Gotham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8" id="{81D5E051-A257-4BDB-8895-583B17EFF7A6}" vid="{29CDD674-2454-4D54-9C70-00B0A3222AD1}"/>
    </a:ext>
  </a:extLst>
</a:theme>
</file>

<file path=ppt/theme/theme2.xml><?xml version="1.0" encoding="utf-8"?>
<a:theme xmlns:a="http://schemas.openxmlformats.org/drawingml/2006/main" name="4_Office Theme">
  <a:themeElements>
    <a:clrScheme name="CH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1BB"/>
      </a:accent1>
      <a:accent2>
        <a:srgbClr val="D23F4D"/>
      </a:accent2>
      <a:accent3>
        <a:srgbClr val="609C3C"/>
      </a:accent3>
      <a:accent4>
        <a:srgbClr val="F89B33"/>
      </a:accent4>
      <a:accent5>
        <a:srgbClr val="993F97"/>
      </a:accent5>
      <a:accent6>
        <a:srgbClr val="F37022"/>
      </a:accent6>
      <a:hlink>
        <a:srgbClr val="0563C1"/>
      </a:hlink>
      <a:folHlink>
        <a:srgbClr val="954F72"/>
      </a:folHlink>
    </a:clrScheme>
    <a:fontScheme name="CHF Medium">
      <a:majorFont>
        <a:latin typeface="Gotham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8" id="{81D5E051-A257-4BDB-8895-583B17EFF7A6}" vid="{42F8504D-306F-4D13-BA99-2748B549DE3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CHF_2016_NewBrand_TEMPLATE_WIDE_ALTERNATE</Template>
  <TotalTime>2008</TotalTime>
  <Words>1285</Words>
  <Application>Microsoft Macintosh PowerPoint</Application>
  <PresentationFormat>Widescreen</PresentationFormat>
  <Paragraphs>169</Paragraphs>
  <Slides>36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Calibri</vt:lpstr>
      <vt:lpstr>Gotham Medium</vt:lpstr>
      <vt:lpstr>ＭＳ Ｐゴシック</vt:lpstr>
      <vt:lpstr>Open Sans</vt:lpstr>
      <vt:lpstr>Times New Roman</vt:lpstr>
      <vt:lpstr>Arial</vt:lpstr>
      <vt:lpstr>3_Office Theme</vt:lpstr>
      <vt:lpstr>4_Office Theme</vt:lpstr>
      <vt:lpstr>Homelessness in British Columbia</vt:lpstr>
      <vt:lpstr>Overview</vt:lpstr>
      <vt:lpstr>PowerPoint Presentation</vt:lpstr>
      <vt:lpstr>Three major contributors to the size of a city’s homeless pop.</vt:lpstr>
      <vt:lpstr>Three major contributors to the size of a city’s homeless pop. (cont’d)</vt:lpstr>
      <vt:lpstr>Three major contributors to the size of a city’s homeless pop. (cont’d)</vt:lpstr>
      <vt:lpstr>Let’s briefly consider the case of Calgary…</vt:lpstr>
      <vt:lpstr>PowerPoint Presentation</vt:lpstr>
      <vt:lpstr>PowerPoint Presentation</vt:lpstr>
      <vt:lpstr>Why the decline in homelessness?</vt:lpstr>
      <vt:lpstr>Why the decline in homelessness (cont’d)?</vt:lpstr>
      <vt:lpstr>Why the decline in homelessness (cont’d)?</vt:lpstr>
      <vt:lpstr>Key ‘take away’ from Calgary’s experience</vt:lpstr>
      <vt:lpstr>Let’s talk about the federal situation over the past several decades…</vt:lpstr>
      <vt:lpstr>PowerPoint Presentation</vt:lpstr>
      <vt:lpstr>PowerPoint Presentation</vt:lpstr>
      <vt:lpstr>PowerPoint Presentation</vt:lpstr>
      <vt:lpstr>PowerPoint Presentation</vt:lpstr>
      <vt:lpstr>Let’s talk about the situation in BC over the past several decades…</vt:lpstr>
      <vt:lpstr>Rising homelessness in Vancouver</vt:lpstr>
      <vt:lpstr>PowerPoint Presentation</vt:lpstr>
      <vt:lpstr>Social assistance reforms</vt:lpstr>
      <vt:lpstr>PowerPoint Presentation</vt:lpstr>
      <vt:lpstr>PowerPoint Presentation</vt:lpstr>
      <vt:lpstr>PowerPoint Presentation</vt:lpstr>
      <vt:lpstr>PowerPoint Presentation</vt:lpstr>
      <vt:lpstr>Recent federal developments</vt:lpstr>
      <vt:lpstr>PowerPoint Presentation</vt:lpstr>
      <vt:lpstr>PowerPoint Presentation</vt:lpstr>
      <vt:lpstr>Recent federal developments (cont’d)</vt:lpstr>
      <vt:lpstr>Recent Developments in BC</vt:lpstr>
      <vt:lpstr>Recent Developments in BC (cont’d)</vt:lpstr>
      <vt:lpstr>Recent Developments in BC (cont’d)</vt:lpstr>
      <vt:lpstr>‘Take home’ messages</vt:lpstr>
      <vt:lpstr>Acknowledgement</vt:lpstr>
      <vt:lpstr>Thank You</vt:lpstr>
    </vt:vector>
  </TitlesOfParts>
  <Company>Hewlett-Packard Company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Falvo</dc:creator>
  <cp:lastModifiedBy>Nick Falvo</cp:lastModifiedBy>
  <cp:revision>35</cp:revision>
  <dcterms:created xsi:type="dcterms:W3CDTF">2017-09-25T18:15:17Z</dcterms:created>
  <dcterms:modified xsi:type="dcterms:W3CDTF">2017-10-13T14:22:57Z</dcterms:modified>
</cp:coreProperties>
</file>